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4" r:id="rId4"/>
    <p:sldId id="298" r:id="rId5"/>
    <p:sldId id="299" r:id="rId6"/>
    <p:sldId id="295" r:id="rId7"/>
    <p:sldId id="276" r:id="rId8"/>
    <p:sldId id="277" r:id="rId9"/>
    <p:sldId id="279" r:id="rId10"/>
    <p:sldId id="285" r:id="rId11"/>
    <p:sldId id="288" r:id="rId12"/>
    <p:sldId id="290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32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2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pic>
        <p:nvPicPr>
          <p:cNvPr id="1027" name="Picture 3" descr="C:\Users\sg\Dropbox\245_ Klar til barn_2011\Layout og illustrationer\servicestyrelsen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877272"/>
            <a:ext cx="1866998" cy="714227"/>
          </a:xfrm>
          <a:prstGeom prst="rect">
            <a:avLst/>
          </a:prstGeom>
          <a:noFill/>
        </p:spPr>
      </p:pic>
      <p:pic>
        <p:nvPicPr>
          <p:cNvPr id="1028" name="Picture 4" descr="C:\Users\sg\Dropbox\245_ Klar til barn_2011\Layout og illustrationer\Logo\ktb_logo_2_cmyk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772115"/>
            <a:ext cx="4248472" cy="89724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Picture 4" descr="C:\Users\sg\Dropbox\245_ Klar til barn_2011\Layout og illustrationer\Logo\ktb_logo_2_cmyk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772115"/>
            <a:ext cx="4248472" cy="897245"/>
          </a:xfrm>
          <a:prstGeom prst="rect">
            <a:avLst/>
          </a:prstGeom>
          <a:noFill/>
        </p:spPr>
      </p:pic>
      <p:pic>
        <p:nvPicPr>
          <p:cNvPr id="8" name="Picture 3" descr="C:\Users\sg\Dropbox\245_ Klar til barn_2011\Layout og illustrationer\servicestyrelsen_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877272"/>
            <a:ext cx="1866998" cy="71422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0D1D-2DF6-4C2E-B9D7-D593BF0B09D9}" type="datetimeFigureOut">
              <a:rPr lang="da-DK" smtClean="0"/>
              <a:pPr/>
              <a:t>15/04/14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D206C-3DA7-461D-A93B-455D025298C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rmAutofit/>
          </a:bodyPr>
          <a:lstStyle/>
          <a:p>
            <a:r>
              <a:rPr lang="da-DK" sz="8000" dirty="0" smtClean="0"/>
              <a:t>Klar til barn</a:t>
            </a:r>
            <a:endParaRPr lang="da-DK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7200800" cy="1752600"/>
          </a:xfrm>
        </p:spPr>
        <p:txBody>
          <a:bodyPr/>
          <a:lstStyle/>
          <a:p>
            <a:r>
              <a:rPr lang="da-DK" dirty="0" smtClean="0">
                <a:latin typeface="Arial" pitchFamily="34" charset="0"/>
                <a:cs typeface="Arial" pitchFamily="34" charset="0"/>
              </a:rPr>
              <a:t>Et tilbud til kommende fædre og mødre</a:t>
            </a:r>
            <a:endParaRPr lang="da-D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Rekruttering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6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a-DK" sz="26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2800" dirty="0" smtClean="0"/>
              <a:t>Der er mange veje til Klar til barn. De væsentligste er:</a:t>
            </a:r>
          </a:p>
          <a:p>
            <a:pPr marL="0" indent="0">
              <a:buNone/>
            </a:pPr>
            <a:endParaRPr lang="da-DK" sz="2800" dirty="0" smtClean="0"/>
          </a:p>
          <a:p>
            <a:pPr marL="0" indent="0"/>
            <a:r>
              <a:rPr lang="da-DK" sz="2800" dirty="0" smtClean="0"/>
              <a:t>  Forældre henvender sig selv og ønsker at deltage</a:t>
            </a:r>
          </a:p>
          <a:p>
            <a:pPr marL="0" indent="0"/>
            <a:r>
              <a:rPr lang="da-DK" sz="2800" dirty="0" smtClean="0"/>
              <a:t>  Professionelle anbefaler forældrene at deltage</a:t>
            </a:r>
          </a:p>
          <a:p>
            <a:pPr marL="0" indent="0"/>
            <a:endParaRPr lang="da-DK" sz="2800" dirty="0" smtClean="0"/>
          </a:p>
          <a:p>
            <a:pPr marL="0" indent="0">
              <a:buNone/>
            </a:pPr>
            <a:r>
              <a:rPr lang="da-DK" sz="2800" dirty="0" smtClean="0"/>
              <a:t>De professionelle kan være:</a:t>
            </a:r>
          </a:p>
          <a:p>
            <a:pPr marL="0" indent="0">
              <a:buNone/>
            </a:pPr>
            <a:endParaRPr lang="da-DK" sz="2800" dirty="0" smtClean="0"/>
          </a:p>
          <a:p>
            <a:r>
              <a:rPr lang="da-DK" sz="2800" dirty="0" smtClean="0"/>
              <a:t>Jordemødre, praktiserende læger (konsultations-sygeplejersken, socialforvaltning, dagtilbud, familiehuse, skolelærere, dagplejere osv.  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Mediepakken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650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da-DK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a-DK" dirty="0" smtClean="0"/>
              <a:t>Mediepakken består blandt andet af:</a:t>
            </a:r>
          </a:p>
          <a:p>
            <a:pPr lvl="0"/>
            <a:r>
              <a:rPr lang="da-DK" dirty="0" smtClean="0"/>
              <a:t>En annonceringspakke med forslag til mediebrug (bannere), annonce og plakat layout – klar til både tryk og elektronisk brug</a:t>
            </a:r>
          </a:p>
          <a:p>
            <a:pPr lvl="0"/>
            <a:r>
              <a:rPr lang="da-DK" dirty="0" smtClean="0"/>
              <a:t>En kort tegnefilm på ca. 3 minutter</a:t>
            </a:r>
          </a:p>
          <a:p>
            <a:pPr lvl="0"/>
            <a:r>
              <a:rPr lang="da-DK" dirty="0" smtClean="0"/>
              <a:t>Materiale der kan lægges på kommunens hjemmeside</a:t>
            </a:r>
          </a:p>
          <a:p>
            <a:pPr lvl="0"/>
            <a:r>
              <a:rPr lang="da-DK" dirty="0" smtClean="0"/>
              <a:t>Udkast til pressemeddelelse til brug for diverse lokale medier</a:t>
            </a:r>
          </a:p>
          <a:p>
            <a:pPr lvl="0"/>
            <a:r>
              <a:rPr lang="da-DK" dirty="0" smtClean="0"/>
              <a:t>Udkast til artikel om klar til barn</a:t>
            </a:r>
          </a:p>
          <a:p>
            <a:pPr lvl="0"/>
            <a:r>
              <a:rPr lang="da-DK" dirty="0" smtClean="0"/>
              <a:t>Udkast til lille pjece, der fortæller om Klar til barn.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a-DK" dirty="0" smtClean="0"/>
              <a:t>Spørgsmål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a-DK" dirty="0" smtClean="0"/>
              <a:t>Hvordan kan I bidrage til, at der skabes kontakt til de kommende forældre?</a:t>
            </a:r>
          </a:p>
          <a:p>
            <a:pPr lvl="0"/>
            <a:endParaRPr lang="da-DK" dirty="0" smtClean="0"/>
          </a:p>
          <a:p>
            <a:pPr lvl="0"/>
            <a:r>
              <a:rPr lang="da-DK" dirty="0" smtClean="0"/>
              <a:t>Hvordan kan I bidrage til, at der skabes en bæredygtig og etisk forsvarlig rekruttering af forældre til kurserne?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da-DK" dirty="0" smtClean="0"/>
              <a:t>Styrke deltagernes forældrekompetencer, så de 1) kan forholde sig til deres barn på måder, der fremmer tilknytningen til barnet, 2) får indsigt i sig selv som kommende forældre og 3) give mere sikkerhed i forhold til barnets trivsel, udvikling og sundhed.</a:t>
            </a:r>
          </a:p>
          <a:p>
            <a:pPr lvl="0"/>
            <a:r>
              <a:rPr lang="da-DK" dirty="0" smtClean="0"/>
              <a:t>Lære forældrene, hvordan de tackler situationer, hvor de har impulser til at behandle barnet hårdhændet.</a:t>
            </a:r>
          </a:p>
          <a:p>
            <a:pPr lvl="0"/>
            <a:r>
              <a:rPr lang="da-DK" dirty="0" smtClean="0"/>
              <a:t>Fædre og mødre begge styrkes aktivt, så de støtter barnet i sin udvikling – og at de samarbejder og får styrket deres fællesskab om barnet.</a:t>
            </a:r>
          </a:p>
          <a:p>
            <a:pPr lvl="0"/>
            <a:r>
              <a:rPr lang="da-DK" dirty="0" smtClean="0"/>
              <a:t>Mødre og fædre lærer, hvordan de hver for sig og sammen håndterer spidsbelastninger, der kan stresse forældrene.</a:t>
            </a:r>
          </a:p>
          <a:p>
            <a:pPr lvl="0"/>
            <a:r>
              <a:rPr lang="da-DK" dirty="0" smtClean="0"/>
              <a:t>Give forældrene  handlemuligheder i de afmagtssituationer, som alle forældre står i på et eller andet tidspunkt.</a:t>
            </a:r>
          </a:p>
          <a:p>
            <a:pPr lvl="0"/>
            <a:r>
              <a:rPr lang="da-DK" dirty="0" smtClean="0"/>
              <a:t>Give forældrene viden om, hvor de kan få hjælp til sig selv og deres barn, og at de opsøger hjælpen, hvis de har behov for den.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Målgruppen</a:t>
            </a:r>
            <a:r>
              <a:rPr lang="da-DK" b="1" dirty="0" smtClean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spcAft>
                <a:spcPts val="600"/>
              </a:spcAft>
            </a:pPr>
            <a:r>
              <a:rPr lang="da-DK" sz="5000" dirty="0" smtClean="0"/>
              <a:t>Målgruppen er alle forældre, som vil kunne profitere af kurset, således at hensigten med kurset opnås.</a:t>
            </a:r>
          </a:p>
          <a:p>
            <a:pPr>
              <a:spcAft>
                <a:spcPts val="600"/>
              </a:spcAft>
            </a:pPr>
            <a:r>
              <a:rPr lang="da-DK" sz="5000" i="1" dirty="0" smtClean="0"/>
              <a:t>Afgrænsningen ud fra et udviklingsperspektiv </a:t>
            </a:r>
            <a:r>
              <a:rPr lang="da-DK" sz="5000" dirty="0" smtClean="0"/>
              <a:t>kan ske ved at tage</a:t>
            </a:r>
            <a:r>
              <a:rPr lang="da-DK" sz="5000" i="1" dirty="0" smtClean="0"/>
              <a:t> </a:t>
            </a:r>
            <a:r>
              <a:rPr lang="da-DK" sz="5000" dirty="0" smtClean="0"/>
              <a:t>at tage udgangspunkt i forældrenes ønsker om og lyst til at udvikle yderligere kompetencer som forældre. </a:t>
            </a:r>
          </a:p>
          <a:p>
            <a:pPr>
              <a:spcAft>
                <a:spcPts val="600"/>
              </a:spcAft>
            </a:pPr>
            <a:r>
              <a:rPr lang="da-DK" sz="5000" i="1" dirty="0" smtClean="0"/>
              <a:t>Afgrænsningen ud fra et forebyggelsesperspektiv </a:t>
            </a:r>
            <a:r>
              <a:rPr lang="da-DK" sz="5000" dirty="0" smtClean="0"/>
              <a:t>kan ske ved</a:t>
            </a:r>
            <a:r>
              <a:rPr lang="da-DK" sz="5000" i="1" dirty="0" smtClean="0"/>
              <a:t> </a:t>
            </a:r>
            <a:r>
              <a:rPr lang="da-DK" sz="5000" dirty="0" smtClean="0"/>
              <a:t>at</a:t>
            </a:r>
            <a:r>
              <a:rPr lang="da-DK" sz="5000" i="1" dirty="0" smtClean="0"/>
              <a:t> </a:t>
            </a:r>
            <a:r>
              <a:rPr lang="da-DK" sz="5000" dirty="0" smtClean="0"/>
              <a:t>tage udgangspunkt i ønsket om at undgå situationer, hvor der er risiko for at forældrene behandler barnet uhensigtsmæssigt. </a:t>
            </a:r>
          </a:p>
          <a:p>
            <a:pPr>
              <a:spcAft>
                <a:spcPts val="600"/>
              </a:spcAft>
            </a:pPr>
            <a:r>
              <a:rPr lang="da-DK" sz="5000" i="1" dirty="0" smtClean="0"/>
              <a:t>Afgrænsningen ud fra et handlingsperspektiv </a:t>
            </a:r>
            <a:r>
              <a:rPr lang="da-DK" sz="5000" dirty="0" smtClean="0"/>
              <a:t>kan ske ved at fagpersoner, der har kontakt med familien, vurderer, at familien har brug for flere redskaber, så forældrene skaber gode relationer til og støtter deres barns udvikling. 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da-DK" dirty="0" smtClean="0"/>
              <a:t>Hvad er Klar til barn?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1"/>
          </a:xfrm>
        </p:spPr>
        <p:txBody>
          <a:bodyPr>
            <a:normAutofit fontScale="70000" lnSpcReduction="20000"/>
          </a:bodyPr>
          <a:lstStyle/>
          <a:p>
            <a:endParaRPr lang="da-DK" dirty="0" smtClean="0"/>
          </a:p>
          <a:p>
            <a:r>
              <a:rPr lang="da-DK" dirty="0" smtClean="0"/>
              <a:t>Klar til barn er et undervisningskoncept.</a:t>
            </a:r>
          </a:p>
          <a:p>
            <a:endParaRPr lang="da-DK" dirty="0" smtClean="0"/>
          </a:p>
          <a:p>
            <a:r>
              <a:rPr lang="da-DK" dirty="0" smtClean="0"/>
              <a:t>Klar til Barn er et tilbud, et kursus og ikke en foranstaltning/behandling. </a:t>
            </a:r>
          </a:p>
          <a:p>
            <a:endParaRPr lang="da-DK" dirty="0" smtClean="0"/>
          </a:p>
          <a:p>
            <a:r>
              <a:rPr lang="da-DK" dirty="0" smtClean="0"/>
              <a:t>Klar til barn er for kommende forældre – både far og mor. Enlige kan godt deltage. </a:t>
            </a:r>
          </a:p>
          <a:p>
            <a:pPr>
              <a:buNone/>
            </a:pPr>
            <a:endParaRPr lang="da-DK" dirty="0" smtClean="0"/>
          </a:p>
          <a:p>
            <a:endParaRPr lang="da-DK" dirty="0" smtClean="0"/>
          </a:p>
          <a:p>
            <a:pPr algn="ctr">
              <a:buNone/>
            </a:pPr>
            <a:r>
              <a:rPr lang="da-DK" dirty="0" smtClean="0"/>
              <a:t>	Det er godt at tilmelde sig, når kvinden er omkring graviditetsuge 20 til 24. </a:t>
            </a:r>
            <a:br>
              <a:rPr lang="da-DK" dirty="0" smtClean="0"/>
            </a:b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Materialet består af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1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/>
              <a:t>En undervisermappe med vejledning til undervisere</a:t>
            </a:r>
          </a:p>
          <a:p>
            <a:r>
              <a:rPr lang="da-DK" dirty="0" smtClean="0"/>
              <a:t>En bog til forældre</a:t>
            </a:r>
          </a:p>
          <a:p>
            <a:r>
              <a:rPr lang="da-DK" dirty="0" smtClean="0"/>
              <a:t>Film til undervisningsbrug </a:t>
            </a:r>
          </a:p>
          <a:p>
            <a:r>
              <a:rPr lang="da-DK" dirty="0" smtClean="0"/>
              <a:t>En hjemmeside med en mediepakke, kundskabsopsamlinger, baggrundsmateriale, formidling til forældre, baggrundslitteratur, </a:t>
            </a:r>
            <a:r>
              <a:rPr lang="da-DK" smtClean="0"/>
              <a:t>film m.m. </a:t>
            </a:r>
            <a:endParaRPr lang="da-DK" dirty="0" smtClean="0"/>
          </a:p>
          <a:p>
            <a:r>
              <a:rPr lang="da-DK" dirty="0" smtClean="0"/>
              <a:t>En rådgivningsfunktion</a:t>
            </a:r>
          </a:p>
          <a:p>
            <a:r>
              <a:rPr lang="da-DK" dirty="0" smtClean="0"/>
              <a:t>Gå ind på </a:t>
            </a:r>
            <a:r>
              <a:rPr lang="da-DK" dirty="0" err="1" smtClean="0"/>
              <a:t>www.klar-til-barn.dk</a:t>
            </a:r>
            <a:r>
              <a:rPr lang="da-DK" dirty="0" smtClean="0"/>
              <a:t> </a:t>
            </a:r>
          </a:p>
          <a:p>
            <a:endParaRPr lang="da-DK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Teoretiske tilgange i konceptet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92489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da-DK" b="1" dirty="0" smtClean="0"/>
              <a:t>   </a:t>
            </a:r>
            <a:r>
              <a:rPr lang="da-DK" dirty="0" smtClean="0"/>
              <a:t>Barnets normale og sunde udvikling </a:t>
            </a:r>
          </a:p>
          <a:p>
            <a:r>
              <a:rPr lang="da-DK" dirty="0" smtClean="0"/>
              <a:t>Relationsteori (tilknytning mellem forældre og barn)</a:t>
            </a:r>
          </a:p>
          <a:p>
            <a:r>
              <a:rPr lang="da-DK" dirty="0" smtClean="0"/>
              <a:t>Udvikling af handlekompetence </a:t>
            </a:r>
          </a:p>
          <a:p>
            <a:r>
              <a:rPr lang="da-DK" dirty="0" smtClean="0"/>
              <a:t>Voksenpædagogisk tilgang – relationer imellem medlemmer af en gruppe</a:t>
            </a:r>
          </a:p>
          <a:p>
            <a:r>
              <a:rPr lang="da-DK" dirty="0" smtClean="0"/>
              <a:t>Påvirkning af - viden – holdning – handling hos deltagerne, samt hos underviserne, viden om børn og forældrevold, og hvad en undertrykkende opdragelse kan betyde for et barns udvikling</a:t>
            </a:r>
          </a:p>
          <a:p>
            <a:r>
              <a:rPr lang="da-DK" dirty="0" smtClean="0"/>
              <a:t>Engagement – undervisning i ”øjenhøjde” – og pædagogisk viden om ændringsprocesser i en pædagogisk kontekst</a:t>
            </a:r>
          </a:p>
          <a:p>
            <a:r>
              <a:rPr lang="da-DK" dirty="0" smtClean="0"/>
              <a:t>Undervisere der kan indtage en nye positioner overfor forældre, hvor der indgår både tillæring af nyt og aflæring, som ikke passer til det, der skal ske gennem konceptet. 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dirty="0" smtClean="0"/>
              <a:t>Koncepter ”der virker”… Hvad ved vi? (1)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Tidlige interventioner</a:t>
            </a:r>
          </a:p>
          <a:p>
            <a:r>
              <a:rPr lang="da-DK" dirty="0" smtClean="0"/>
              <a:t>Bygger på teoretisk base og  tydelige modeller for forandring – ”Hvor vil vi hen?” – og ”Hvorfor?”</a:t>
            </a:r>
          </a:p>
          <a:p>
            <a:r>
              <a:rPr lang="da-DK" dirty="0" smtClean="0"/>
              <a:t>Målelige og konkrete målsætninger</a:t>
            </a:r>
          </a:p>
          <a:p>
            <a:r>
              <a:rPr lang="da-DK" dirty="0" smtClean="0"/>
              <a:t>Vægt på at fastholde og engagere</a:t>
            </a:r>
          </a:p>
          <a:p>
            <a:r>
              <a:rPr lang="da-DK" dirty="0" smtClean="0"/>
              <a:t>Mange henvisningsveje</a:t>
            </a:r>
          </a:p>
          <a:p>
            <a:r>
              <a:rPr lang="da-DK" dirty="0" smtClean="0"/>
              <a:t>Forskellige interventionsstrategier</a:t>
            </a:r>
          </a:p>
          <a:p>
            <a:r>
              <a:rPr lang="da-DK" dirty="0" smtClean="0"/>
              <a:t>Gruppetilbud hvor den sociale dimension – fællesskabet i gruppen - er medtaget 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dirty="0" smtClean="0"/>
              <a:t>Koncepter ”der virker”… Hvad ved vi? (2)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a-DK" dirty="0" smtClean="0"/>
              <a:t>Fastlagte programmer med manualer for, hvordan forløbet er tænkt, hvad der skal ske – sørge for at fastholde programmets </a:t>
            </a:r>
            <a:r>
              <a:rPr lang="da-DK" dirty="0" err="1" smtClean="0"/>
              <a:t>integritetVeluddannet</a:t>
            </a:r>
            <a:r>
              <a:rPr lang="da-DK" dirty="0" smtClean="0"/>
              <a:t> og trænet stab, der bakkes op af god ledelse og støtte.</a:t>
            </a:r>
          </a:p>
          <a:p>
            <a:r>
              <a:rPr lang="da-DK" dirty="0" smtClean="0"/>
              <a:t>Interventioner med mulighed for opfølgning af forældre i højrisikogrupper.</a:t>
            </a:r>
          </a:p>
          <a:p>
            <a:r>
              <a:rPr lang="da-DK" dirty="0" smtClean="0"/>
              <a:t>Korte, basale programmer, der formidler faktuel viden og </a:t>
            </a:r>
            <a:r>
              <a:rPr lang="da-DK" dirty="0" err="1" smtClean="0"/>
              <a:t>faktabaseret</a:t>
            </a:r>
            <a:r>
              <a:rPr lang="da-DK" dirty="0" smtClean="0"/>
              <a:t> viden – øger kendskab til børns udvikling med vægt på opmuntring – og ”simple” adfærdsformer.</a:t>
            </a:r>
          </a:p>
          <a:p>
            <a:r>
              <a:rPr lang="da-DK" dirty="0" smtClean="0"/>
              <a:t>Adfærdspåvirkning der fokuserer på specifikke sider af forældreskabet – praktiske ”</a:t>
            </a:r>
            <a:r>
              <a:rPr lang="da-DK" dirty="0" err="1" smtClean="0"/>
              <a:t>tag-med-hjem-tips</a:t>
            </a:r>
            <a:r>
              <a:rPr lang="da-DK" dirty="0" smtClean="0"/>
              <a:t>”.</a:t>
            </a:r>
          </a:p>
          <a:p>
            <a:r>
              <a:rPr lang="da-DK" dirty="0" smtClean="0"/>
              <a:t>Kognitive interventioner til at ændre overbevisninger, holdninger og selvopfattelser om det at være forældre.</a:t>
            </a:r>
          </a:p>
          <a:p>
            <a:r>
              <a:rPr lang="da-DK" dirty="0" smtClean="0"/>
              <a:t>Hjemmebesøg understøtter virkningen…. 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da-DK" dirty="0" smtClean="0"/>
              <a:t>Klar til barn – de fire undervisningsgange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388843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da-DK" dirty="0" smtClean="0"/>
              <a:t>Barnet og forældreskabet</a:t>
            </a:r>
          </a:p>
          <a:p>
            <a:pPr marL="514350" indent="-514350">
              <a:buAutoNum type="arabicPeriod"/>
            </a:pPr>
            <a:r>
              <a:rPr lang="da-DK" dirty="0" smtClean="0"/>
              <a:t>Barnet i familien</a:t>
            </a:r>
          </a:p>
          <a:p>
            <a:pPr marL="514350" indent="-514350">
              <a:buAutoNum type="arabicPeriod"/>
            </a:pPr>
            <a:r>
              <a:rPr lang="da-DK" dirty="0" smtClean="0"/>
              <a:t>Barnet og det gode samvær</a:t>
            </a:r>
          </a:p>
          <a:p>
            <a:pPr marL="514350" indent="-514350">
              <a:buAutoNum type="arabicPeriod"/>
            </a:pPr>
            <a:r>
              <a:rPr lang="da-DK" dirty="0" smtClean="0"/>
              <a:t>Det gode </a:t>
            </a:r>
            <a:r>
              <a:rPr lang="da-DK" dirty="0" err="1" smtClean="0"/>
              <a:t>børneliv</a:t>
            </a:r>
            <a:endParaRPr lang="da-DK" dirty="0" smtClean="0"/>
          </a:p>
          <a:p>
            <a:pPr marL="514350" indent="-514350">
              <a:buAutoNum type="arabicPeriod"/>
            </a:pPr>
            <a:endParaRPr lang="da-DK" dirty="0" smtClean="0"/>
          </a:p>
          <a:p>
            <a:pPr marL="514350" indent="-514350">
              <a:buNone/>
            </a:pPr>
            <a:r>
              <a:rPr lang="da-DK" dirty="0" smtClean="0"/>
              <a:t>Fra Barnet og forældreskabet</a:t>
            </a:r>
          </a:p>
          <a:p>
            <a:r>
              <a:rPr lang="da-DK" dirty="0" smtClean="0"/>
              <a:t>Velkomst og program</a:t>
            </a:r>
          </a:p>
          <a:p>
            <a:r>
              <a:rPr lang="da-DK" dirty="0" smtClean="0"/>
              <a:t>1. At vente barn</a:t>
            </a:r>
          </a:p>
          <a:p>
            <a:r>
              <a:rPr lang="da-DK" dirty="0" smtClean="0"/>
              <a:t>2. Det robuste og det skrøbelige barn</a:t>
            </a:r>
          </a:p>
          <a:p>
            <a:r>
              <a:rPr lang="da-DK" dirty="0" smtClean="0"/>
              <a:t>3. Spædbarnet har brug for…</a:t>
            </a:r>
          </a:p>
          <a:p>
            <a:r>
              <a:rPr lang="da-DK" dirty="0" smtClean="0"/>
              <a:t>4. Spædbarnet taler til os med sit helt særlige sprog</a:t>
            </a:r>
          </a:p>
          <a:p>
            <a:r>
              <a:rPr lang="da-DK" dirty="0" smtClean="0"/>
              <a:t>5. Spædbarnets hjerne udvikles og modnes</a:t>
            </a:r>
          </a:p>
          <a:p>
            <a:r>
              <a:rPr lang="da-DK" dirty="0" smtClean="0"/>
              <a:t>6. Om at være hårdhændet over for spædbarnet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867</Words>
  <Application>Microsoft Macintosh PowerPoint</Application>
  <PresentationFormat>Skærmshow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Klar til barn</vt:lpstr>
      <vt:lpstr>Formål</vt:lpstr>
      <vt:lpstr>Målgruppen </vt:lpstr>
      <vt:lpstr>Hvad er Klar til barn?</vt:lpstr>
      <vt:lpstr>Materialet består af</vt:lpstr>
      <vt:lpstr>Teoretiske tilgange i konceptet</vt:lpstr>
      <vt:lpstr>Koncepter ”der virker”… Hvad ved vi? (1)</vt:lpstr>
      <vt:lpstr>Koncepter ”der virker”… Hvad ved vi? (2)</vt:lpstr>
      <vt:lpstr>Klar til barn – de fire undervisningsgange</vt:lpstr>
      <vt:lpstr>Rekruttering </vt:lpstr>
      <vt:lpstr>Mediepakken</vt:lpstr>
      <vt:lpstr>Spørgsmål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Søren Gundelach</dc:creator>
  <cp:lastModifiedBy/>
  <cp:revision>23</cp:revision>
  <dcterms:created xsi:type="dcterms:W3CDTF">2011-09-23T06:45:25Z</dcterms:created>
  <dcterms:modified xsi:type="dcterms:W3CDTF">2014-04-15T10:03:34Z</dcterms:modified>
</cp:coreProperties>
</file>